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FDF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Cyrl-RS" smtClean="0"/>
              <a:t>Земунска гимназија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30D2B-4FDD-488B-A283-4921963FFBA2}" type="datetimeFigureOut">
              <a:rPr lang="en-US" smtClean="0"/>
              <a:t>27-Apr-2015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3D71C-8409-4CA5-940B-BA00C823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7325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Cyrl-RS" smtClean="0"/>
              <a:t>Земунска гимназија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E6CD-0DF9-4AA3-B5C2-64D637174730}" type="datetimeFigureOut">
              <a:rPr lang="en-US" smtClean="0"/>
              <a:t>27-Apr-2015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1A396-A0DD-46AD-A129-3EC58F2B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823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r-Cyrl-RS" smtClean="0"/>
              <a:t>Земунска гимназија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EEC0CF-EF61-4C64-A1D5-E2B951B8EC32}" type="datetimeFigureOut">
              <a:rPr lang="en-US" smtClean="0"/>
              <a:t>27-Apr-2015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D17418-0ABD-4BB5-A60F-0B49521E2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EC0CF-EF61-4C64-A1D5-E2B951B8EC32}" type="datetimeFigureOut">
              <a:rPr lang="en-US" smtClean="0"/>
              <a:t>27-Apr-2015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17418-0ABD-4BB5-A60F-0B49521E2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7EEC0CF-EF61-4C64-A1D5-E2B951B8EC32}" type="datetimeFigureOut">
              <a:rPr lang="en-US" smtClean="0"/>
              <a:t>27-Apr-2015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D17418-0ABD-4BB5-A60F-0B49521E2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EC0CF-EF61-4C64-A1D5-E2B951B8EC32}" type="datetimeFigureOut">
              <a:rPr lang="en-US" smtClean="0"/>
              <a:t>27-Apr-2015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17418-0ABD-4BB5-A60F-0B49521E2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EEC0CF-EF61-4C64-A1D5-E2B951B8EC32}" type="datetimeFigureOut">
              <a:rPr lang="en-US" smtClean="0"/>
              <a:t>27-Apr-2015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9D17418-0ABD-4BB5-A60F-0B49521E2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EC0CF-EF61-4C64-A1D5-E2B951B8EC32}" type="datetimeFigureOut">
              <a:rPr lang="en-US" smtClean="0"/>
              <a:t>27-Apr-2015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17418-0ABD-4BB5-A60F-0B49521E2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EC0CF-EF61-4C64-A1D5-E2B951B8EC32}" type="datetimeFigureOut">
              <a:rPr lang="en-US" smtClean="0"/>
              <a:t>27-Apr-2015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17418-0ABD-4BB5-A60F-0B49521E2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EC0CF-EF61-4C64-A1D5-E2B951B8EC32}" type="datetimeFigureOut">
              <a:rPr lang="en-US" smtClean="0"/>
              <a:t>27-Apr-2015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17418-0ABD-4BB5-A60F-0B49521E2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EEC0CF-EF61-4C64-A1D5-E2B951B8EC32}" type="datetimeFigureOut">
              <a:rPr lang="en-US" smtClean="0"/>
              <a:t>27-Apr-2015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17418-0ABD-4BB5-A60F-0B49521E2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EC0CF-EF61-4C64-A1D5-E2B951B8EC32}" type="datetimeFigureOut">
              <a:rPr lang="en-US" smtClean="0"/>
              <a:t>27-Apr-2015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17418-0ABD-4BB5-A60F-0B49521E2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EC0CF-EF61-4C64-A1D5-E2B951B8EC32}" type="datetimeFigureOut">
              <a:rPr lang="en-US" smtClean="0"/>
              <a:t>27-Apr-2015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17418-0ABD-4BB5-A60F-0B49521E29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7EEC0CF-EF61-4C64-A1D5-E2B951B8EC32}" type="datetimeFigureOut">
              <a:rPr lang="en-US" smtClean="0"/>
              <a:t>27-Apr-2015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9D17418-0ABD-4BB5-A60F-0B49521E2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4071942"/>
            <a:ext cx="5843606" cy="100013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Енергија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коју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добијамо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Сунца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1714488"/>
            <a:ext cx="841802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ухватити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енергију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Сунца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214290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Земунска гимназија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857892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Ученица: Марковић Катарина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585789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Ментори: Биљана Стојичић, </a:t>
            </a:r>
          </a:p>
          <a:p>
            <a:r>
              <a:rPr lang="sr-Cyrl-R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Јелена Филиповић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6286520"/>
            <a:ext cx="1857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Земун, 2015.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4000"/>
            <a:lum/>
          </a:blip>
          <a:srcRect/>
          <a:stretch>
            <a:fillRect l="-1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Соларни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аутомобил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Аутомобил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креће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помоћу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електричне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струје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добија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соларних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ћелија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Постоје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трке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соларних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аутомобила.Рекорд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брзини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постављен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2007.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године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90.87km/h. 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Хибридни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колектор</a:t>
            </a: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Хибридна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конверзија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подразумева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истовремено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претварање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Сунчевог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топлотну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електричну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енергију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хибридном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колектору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користе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код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приватних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кућа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стамбених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зграда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туристичких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објеката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болница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објеката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загревање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санитарне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воде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добијање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електричне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енергије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ist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285992"/>
            <a:ext cx="6572296" cy="4247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58842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Соларни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прозори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Састоји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семитранспарентне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а-Si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соларне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ћелије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стаклу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одговарајућег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рама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Помоћу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соларних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прозора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добија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електрична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струја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30%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светлости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улази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просторију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Соларне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пумпе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Немачка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компанија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GRUNDFOS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развила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урањајуће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пумпе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сунчаних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овом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пумпом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могуће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испумпати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250m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воде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дан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дубине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120m.</a:t>
            </a:r>
          </a:p>
          <a:p>
            <a:endParaRPr lang="en-US" sz="1800" dirty="0" smtClean="0"/>
          </a:p>
          <a:p>
            <a:pPr>
              <a:buFont typeface="Wingdings" pitchFamily="2" charset="2"/>
              <a:buChar char="§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mart-Energy-Glass-Generates-Its-Own-P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928802"/>
            <a:ext cx="5000625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Соларне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лампе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двориште</a:t>
            </a: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Састоји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соларног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модула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NICd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акумулаторских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батерија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флуоресцентних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цеви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току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Сунчево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зрачење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соларном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модулу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претвара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електричну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енергију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акумулира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NICd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батеријама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Лампа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ноћу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аутоматски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искључује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укључује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рада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Лампа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ставља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стуб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неко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друго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погодно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смеру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простора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треба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осветлити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Електрична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енергија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акумулисана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току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довољна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рад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соларне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енергије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часова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143248"/>
            <a:ext cx="5823130" cy="2567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Соларна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енергија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Србији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300.000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домаћинстава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Србији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имало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бар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5 m²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соларних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колектора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грејање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санитарне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потрошне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воде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ваздуха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уштедело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1.500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GWh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годишње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одговара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инсталисаном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производном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капацитету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око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400 МW. </a:t>
            </a:r>
            <a:endParaRPr lang="sr-Cyrl-R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Таква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инвестиција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исплатила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две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године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икакве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потрошње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енергената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Cyrl-RS" dirty="0" smtClean="0"/>
          </a:p>
        </p:txBody>
      </p:sp>
      <p:pic>
        <p:nvPicPr>
          <p:cNvPr id="4" name="Picture 3" descr="Viseslojne_fotonaponske_solarne_celije_princi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286124"/>
            <a:ext cx="53340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Соларна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електрана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Блацу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Прва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соларна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електрана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Србији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саграђена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Врбовцу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код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Блаца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Електрана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инсталисане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снаге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кW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направљена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осам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месеци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Вредност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електрана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30.000 € и у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власништву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механичара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Драгољуба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Петровића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Врбовца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склопио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уговор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ЕПС-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продаји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комплетне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производње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електричне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енергије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Месечна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добит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процењена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400-500 €.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Панели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Блацу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постављени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складу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углом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33ᵒ.</a:t>
            </a:r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Соларна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електрана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Лесковцу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Соларну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електрану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снаге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210 kW у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Лесковцу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југу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Србије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саградио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својих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извора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Митковић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нишком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Грађевинском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факултету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инвестирао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ову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производњу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Енергија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Сунца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једини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ресурс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кога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планете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Земље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једина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инвестиција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нема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рок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трајања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Обновљиви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извори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сунчеве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енергије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југу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Србије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практично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неограничени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још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увек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постоји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довољно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интересовања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улаже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производњу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зелених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киловата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―.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Митковић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склопио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уговор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ЕПС о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испоруци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енергије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повлашћени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произвођач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цени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0,23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евроценти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 kWh.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Европске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државе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плаћају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исте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киловате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0,36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евроценти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наша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земља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имати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добар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извозни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производ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Изградња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соларне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електране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кошта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2 €/kW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инсталисане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снаге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преузимање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857628"/>
            <a:ext cx="328614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857627"/>
            <a:ext cx="3286148" cy="246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Демонстрација</a:t>
            </a:r>
            <a:r>
              <a:rPr lang="en-US" dirty="0" smtClean="0"/>
              <a:t> </a:t>
            </a:r>
            <a:r>
              <a:rPr lang="en-US" dirty="0" err="1" smtClean="0"/>
              <a:t>загревања</a:t>
            </a:r>
            <a:r>
              <a:rPr lang="en-US" dirty="0" smtClean="0"/>
              <a:t> </a:t>
            </a:r>
            <a:r>
              <a:rPr lang="en-US" dirty="0" err="1" smtClean="0"/>
              <a:t>воде</a:t>
            </a:r>
            <a:r>
              <a:rPr lang="en-US" dirty="0" smtClean="0"/>
              <a:t> </a:t>
            </a:r>
            <a:r>
              <a:rPr lang="en-US" dirty="0" err="1" smtClean="0"/>
              <a:t>сунчевом</a:t>
            </a:r>
            <a:r>
              <a:rPr lang="en-US" dirty="0" smtClean="0"/>
              <a:t> </a:t>
            </a:r>
            <a:r>
              <a:rPr lang="en-US" dirty="0" err="1" smtClean="0"/>
              <a:t>енергијом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експеримента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Сипала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стаклене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боце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првој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боци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више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осталим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Оставила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изложене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Сунцу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тераси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Мерила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температуру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одређеним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временским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интервалима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15-30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минута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Експеримент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вршила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Првог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боце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разликовале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запремини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Другог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прва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боца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обложена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фолијом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трећа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облепљена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папиром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Задатак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упоредим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крају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Резултат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Упркос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хлађењу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због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деловања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ветра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нисам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топлотно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изоловала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судове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нити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скупљала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Сунчево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колектором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уочила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постоји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загревање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течности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већа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почетне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загрејала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виша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ваздуха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околине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угрејала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помоћу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Сунчеве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енергије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sr-Cyrl-R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868" y="142852"/>
          <a:ext cx="4500592" cy="3585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18"/>
                <a:gridCol w="883639"/>
                <a:gridCol w="916599"/>
                <a:gridCol w="900118"/>
                <a:gridCol w="900118"/>
              </a:tblGrid>
              <a:tr h="494453">
                <a:tc>
                  <a:txBody>
                    <a:bodyPr/>
                    <a:lstStyle/>
                    <a:p>
                      <a:r>
                        <a:rPr kumimoji="0" lang="uz-Cyrl-UZ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Број мерења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Посуда бр. 1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Посуда бр. 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Посуда бр. 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</a:t>
                      </a:r>
                      <a:r>
                        <a:rPr lang="sr-Cyrl-R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751"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 dirty="0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21˚С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18,3˚С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19,3˚С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10:55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751"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21,4</a:t>
                      </a:r>
                      <a:r>
                        <a:rPr lang="uz-Cyrl-UZ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23,6</a:t>
                      </a:r>
                      <a:r>
                        <a:rPr lang="uz-Cyrl-UZ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24,2</a:t>
                      </a:r>
                      <a:r>
                        <a:rPr lang="uz-Cyrl-UZ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11:25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751"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25,3</a:t>
                      </a:r>
                      <a:r>
                        <a:rPr lang="uz-Cyrl-UZ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 dirty="0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uz-Cyrl-UZ" sz="1400" b="1" dirty="0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 dirty="0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26,1</a:t>
                      </a:r>
                      <a:r>
                        <a:rPr lang="uz-Cyrl-UZ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11:50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751"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31,1˚С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31˚С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12:25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751"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32,2</a:t>
                      </a:r>
                      <a:r>
                        <a:rPr lang="uz-Cyrl-UZ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33,2</a:t>
                      </a:r>
                      <a:r>
                        <a:rPr lang="uz-Cyrl-UZ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13:00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751"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32,4</a:t>
                      </a:r>
                      <a:r>
                        <a:rPr lang="uz-Cyrl-UZ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33,1</a:t>
                      </a:r>
                      <a:r>
                        <a:rPr lang="uz-Cyrl-UZ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13:15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751"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33,1˚С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34,2˚С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13:35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751"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 dirty="0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34,3</a:t>
                      </a:r>
                      <a:r>
                        <a:rPr lang="uz-Cyrl-UZ" sz="1400" b="1" dirty="0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 dirty="0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 dirty="0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35,3</a:t>
                      </a:r>
                      <a:r>
                        <a:rPr lang="uz-Cyrl-UZ" sz="1400" b="1" dirty="0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 dirty="0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dirty="0">
                          <a:latin typeface="Times New Roman"/>
                          <a:ea typeface="Calibri"/>
                          <a:cs typeface="Times New Roman"/>
                        </a:rPr>
                        <a:t>14:00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500063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r-Cyrl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1428736"/>
            <a:ext cx="3428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Напомена: Подаци везани за другу боцу изостају јер нисмо имали одговарајући чеп за ту боцу, па је из ње полако исцурела вода и  нисам могла даље да пратим температуру.</a:t>
            </a:r>
            <a:endParaRPr kumimoji="0" lang="sr-Cyrl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IMG_689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24" y="3786190"/>
            <a:ext cx="6643734" cy="307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14744" y="142852"/>
          <a:ext cx="4400550" cy="386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110"/>
                <a:gridCol w="880110"/>
                <a:gridCol w="880110"/>
                <a:gridCol w="880110"/>
                <a:gridCol w="880110"/>
              </a:tblGrid>
              <a:tr h="412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600" dirty="0">
                          <a:latin typeface="Times New Roman"/>
                          <a:ea typeface="Calibri"/>
                          <a:cs typeface="Times New Roman"/>
                        </a:rPr>
                        <a:t>Број мерења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600" dirty="0" smtClean="0">
                          <a:latin typeface="Times New Roman"/>
                          <a:ea typeface="Calibri"/>
                          <a:cs typeface="Times New Roman"/>
                        </a:rPr>
                        <a:t>Посуда бр. </a:t>
                      </a:r>
                      <a:r>
                        <a:rPr lang="uz-Cyrl-UZ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600" dirty="0" smtClean="0">
                          <a:latin typeface="Times New Roman"/>
                          <a:ea typeface="Calibri"/>
                          <a:cs typeface="Times New Roman"/>
                        </a:rPr>
                        <a:t>Посуда бр. </a:t>
                      </a:r>
                      <a:r>
                        <a:rPr lang="uz-Cyrl-UZ" sz="1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600" dirty="0" smtClean="0">
                          <a:latin typeface="Times New Roman"/>
                          <a:ea typeface="Calibri"/>
                          <a:cs typeface="Times New Roman"/>
                        </a:rPr>
                        <a:t>Посуда бр. </a:t>
                      </a:r>
                      <a:r>
                        <a:rPr lang="uz-Cyrl-UZ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600" dirty="0" smtClean="0">
                          <a:latin typeface="Times New Roman"/>
                          <a:ea typeface="Calibri"/>
                          <a:cs typeface="Times New Roman"/>
                        </a:rPr>
                        <a:t>Време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23˚С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22,5˚С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23,2˚С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09:50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23,6</a:t>
                      </a:r>
                      <a:r>
                        <a:rPr lang="uz-Cyrl-UZ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27,2</a:t>
                      </a:r>
                      <a:r>
                        <a:rPr lang="uz-Cyrl-UZ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25,1</a:t>
                      </a:r>
                      <a:r>
                        <a:rPr lang="uz-Cyrl-UZ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10:34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24,3</a:t>
                      </a:r>
                      <a:r>
                        <a:rPr lang="uz-Cyrl-UZ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31,3</a:t>
                      </a:r>
                      <a:r>
                        <a:rPr lang="uz-Cyrl-UZ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27,4</a:t>
                      </a:r>
                      <a:r>
                        <a:rPr lang="uz-Cyrl-UZ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11:05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25,1˚С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34˚С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29,2˚С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11:40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26,2</a:t>
                      </a:r>
                      <a:r>
                        <a:rPr lang="uz-Cyrl-UZ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35,1</a:t>
                      </a:r>
                      <a:r>
                        <a:rPr lang="uz-Cyrl-UZ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29,8</a:t>
                      </a:r>
                      <a:r>
                        <a:rPr lang="uz-Cyrl-UZ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12:00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26,7</a:t>
                      </a:r>
                      <a:r>
                        <a:rPr lang="uz-Cyrl-UZ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35,6</a:t>
                      </a:r>
                      <a:r>
                        <a:rPr lang="uz-Cyrl-UZ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32,1</a:t>
                      </a:r>
                      <a:r>
                        <a:rPr lang="uz-Cyrl-UZ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12:28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27,5˚С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36,2˚С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32,8˚С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>
                          <a:latin typeface="Times New Roman"/>
                          <a:ea typeface="Calibri"/>
                          <a:cs typeface="Times New Roman"/>
                        </a:rPr>
                        <a:t>12:55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dirty="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 dirty="0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28,6</a:t>
                      </a:r>
                      <a:r>
                        <a:rPr lang="uz-Cyrl-UZ" sz="1400" b="1" dirty="0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 dirty="0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 dirty="0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37,1</a:t>
                      </a:r>
                      <a:r>
                        <a:rPr lang="uz-Cyrl-UZ" sz="1400" b="1" dirty="0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 dirty="0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b="1" dirty="0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33,5</a:t>
                      </a:r>
                      <a:r>
                        <a:rPr lang="uz-Cyrl-UZ" sz="1400" b="1" dirty="0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˚</a:t>
                      </a:r>
                      <a:r>
                        <a:rPr lang="sr-Cyrl-CS" sz="1400" b="1" dirty="0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400" dirty="0">
                          <a:latin typeface="Times New Roman"/>
                          <a:ea typeface="Calibri"/>
                          <a:cs typeface="Times New Roman"/>
                        </a:rPr>
                        <a:t>13:15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714356"/>
            <a:ext cx="292895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Приликом мерења температуре приметила сам да се вода у боци са фолијом најмање угрејала, а највише боца која није била обложена. Фолија је служила за одржавање температуре и одбијање Сунчевог зрачења. Када би суд био обложен црним материјалом температура вода би била још виша јер такав материјал упија топлоту.</a:t>
            </a:r>
            <a:endParaRPr kumimoji="0" lang="sr-Cyrl-C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MG_690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4071942"/>
            <a:ext cx="5500726" cy="27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Увод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годишњем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нивоу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тренд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раста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потреба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електричном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енергијом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износи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2,8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%.</a:t>
            </a:r>
            <a:endParaRPr lang="sr-Cyrl-R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пратили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тај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тренд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раста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дошло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претераног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загађивања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околине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исцрпљивања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постојећих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резерви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Сунце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обновљиви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извор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енергије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доступан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свим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становницима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планете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Земље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половине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долазног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Сунца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стигне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Земље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годишњем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нивоу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просечна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вредност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енергије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глобалног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територији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Србије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износи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1200 kWh/m²/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годишње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северозападној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Србији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1550 kWh/m²/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годишње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југоисточној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Србији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1400 kWh/m²/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средњем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делу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државе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Просечна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вредност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расположиве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корисне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енергије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Републици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Србији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700 kWh/m²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годишње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Breakdown_of_the_incoming_solar_ener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5000636"/>
            <a:ext cx="3286116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Карактеристике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сунчевог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Приликом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проласка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кроз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Земљину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атмосферу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Сунчево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слаби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услед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расејање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апсорпције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атомима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молекулима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јонима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присутних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гасова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водоник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кисеоник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азот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озон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водена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угљен-моноксид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...).</a:t>
            </a:r>
            <a:endParaRPr lang="sr-Cyrl-R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пектар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Сунчевог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Земљи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разликује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спектра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Сунчевог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изнад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Земљине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доспе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Земљу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3%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налази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ултраљубичастој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42% у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видљивој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55% у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инфрацрвеној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</a:t>
            </a:r>
            <a:r>
              <a:rPr lang="sr-Cyrl-R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електромагнетног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Cyrl-RS" dirty="0" smtClean="0"/>
          </a:p>
        </p:txBody>
      </p:sp>
      <p:pic>
        <p:nvPicPr>
          <p:cNvPr id="4" name="Picture 3" descr="energy-s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857628"/>
            <a:ext cx="5336065" cy="30003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Мерење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сунчевог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зрачења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Актинометрија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посебна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грана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метеорологије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бави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мерењем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сунчевог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мерење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трајања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инсолација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користе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хелиографи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-Osnove_DnevniProsek_globalnog_zračenja_Srbij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31120"/>
            <a:ext cx="3328983" cy="4326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oncna_ura_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571744"/>
            <a:ext cx="3810027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Примена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соларне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енергије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Топлотна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конверзија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загревање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Сунчевог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врши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активним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пасивним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фотоконверзионим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системима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спадају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фокусирајући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термоелектрични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колектори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у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пасивне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соларне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куће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стакленици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endParaRPr lang="sr-Cyrl-R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Енергија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Сунчевог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транформише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топлоку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апсорберу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пријемника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Сунчевог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Ефикасност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трансформације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класичним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колекторима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35%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55%. </a:t>
            </a:r>
          </a:p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колектори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користе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нискотемпературну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конверзију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мање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r>
              <a:rPr lang="en-US" sz="1600" baseline="30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У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зависности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радног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флуида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водене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колекторе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ваздухом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Састоји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металне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кутије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предњег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R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покривача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стакло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пластична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фолија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sr-Cyrl-R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R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апсорбера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термоизолације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361_hoval_solarni_kolekto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4407873"/>
            <a:ext cx="3810005" cy="245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средњетемпературну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конверзију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Сунчевог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(100-400˚С)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користе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вакуумски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колектори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концентраторима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Сунчевог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фокусирајући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колектори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соларне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пећнице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7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Колектори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концентраторима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загревање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радног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флуида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користе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дирекно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Сунчево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зрачење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аутоматски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преусмеравају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према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Сунцу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17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Концентратори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виду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равних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закривљених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рефлектора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вршити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тачкасто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линијско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концентрисање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Сунчевог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17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Постоје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Vinston-ов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параболични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колектор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цилиндрично-параболични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колектор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трапезасто-фокусирајући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колектор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соларне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пећнице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olarni-kolektori2-vel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071810"/>
            <a:ext cx="5800727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7239000" cy="4812686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високотемпературну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конверзију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Сунчевог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користе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соларни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концентраторима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Сунчевог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помоћу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којих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постижу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400-4000˚С. </a:t>
            </a:r>
            <a:endParaRPr lang="sr-Cyrl-RS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поделити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сферне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параболичне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фокусирајуће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колекторе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Фреснел-овим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сочивима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Фреснел-ове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концентраторе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огледалима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добијање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електричне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енергије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користе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соларне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термоелектране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цилиндрично-параболичним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концентраторима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соларним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торњем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параболичним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тањирима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Фреснел-овим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рефлекторима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добијање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електричне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енергије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фотоелектричним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ефектом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потребна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струја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наелектрисане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честице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фотоелектрони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крећу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усмерено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утицајем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електричног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поља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оларне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ћелије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производе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напон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0.5-0.7 V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густину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струје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неколико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десетина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/cm</a:t>
            </a:r>
            <a:r>
              <a:rPr lang="en-US" sz="2000" baseline="30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зависно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снаге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Сунчевог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спектру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зрачења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resek-solarne-celi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000372"/>
            <a:ext cx="5929334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Примери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примене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фото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ћелија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Соларна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летелица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Летелица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развијена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у  BAE Systems.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горњој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површини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репа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налази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16.000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соларних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ћелија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дају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електричну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енергију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снаге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2 kW.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Елиса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мотора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дугачка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3m. 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Авион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изграђен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материјала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девет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пута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чвршћи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челика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отпорног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стакла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пилотску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кабину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специјалне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заштите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соларних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ћелија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Хелиос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поставио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висински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рекорд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летелице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непогонске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ракетним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мотором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25 524 m.</a:t>
            </a:r>
          </a:p>
          <a:p>
            <a:pPr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Соларни_импулс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429000"/>
            <a:ext cx="5434015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108</TotalTime>
  <Words>1386</Words>
  <Application>Microsoft Office PowerPoint</Application>
  <PresentationFormat>On-screen Show (4:3)</PresentationFormat>
  <Paragraphs>165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Opulent</vt:lpstr>
      <vt:lpstr>PowerPoint Presentation</vt:lpstr>
      <vt:lpstr>Увод</vt:lpstr>
      <vt:lpstr>Карактеристике сунчевог зрачења </vt:lpstr>
      <vt:lpstr>Мерење сунчевог зрачења</vt:lpstr>
      <vt:lpstr>Примена соларне енергије</vt:lpstr>
      <vt:lpstr>PowerPoint Presentation</vt:lpstr>
      <vt:lpstr>PowerPoint Presentation</vt:lpstr>
      <vt:lpstr>PowerPoint Presentation</vt:lpstr>
      <vt:lpstr>Примери примене фото ћелија</vt:lpstr>
      <vt:lpstr>PowerPoint Presentation</vt:lpstr>
      <vt:lpstr>PowerPoint Presentation</vt:lpstr>
      <vt:lpstr>PowerPoint Presentation</vt:lpstr>
      <vt:lpstr>PowerPoint Presentation</vt:lpstr>
      <vt:lpstr>Соларна енергија у Србији</vt:lpstr>
      <vt:lpstr>PowerPoint Presentation</vt:lpstr>
      <vt:lpstr>Демонстрација загревања воде сунчевом енергијом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Saska</dc:creator>
  <cp:lastModifiedBy>Stefan</cp:lastModifiedBy>
  <cp:revision>11</cp:revision>
  <dcterms:created xsi:type="dcterms:W3CDTF">2015-03-14T17:39:35Z</dcterms:created>
  <dcterms:modified xsi:type="dcterms:W3CDTF">2015-04-27T15:54:32Z</dcterms:modified>
</cp:coreProperties>
</file>